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58" r:id="rId11"/>
    <p:sldId id="277" r:id="rId12"/>
    <p:sldId id="294" r:id="rId13"/>
    <p:sldId id="295" r:id="rId14"/>
    <p:sldId id="296" r:id="rId15"/>
    <p:sldId id="297" r:id="rId16"/>
    <p:sldId id="298" r:id="rId17"/>
    <p:sldId id="299" r:id="rId18"/>
    <p:sldId id="28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94" autoAdjust="0"/>
  </p:normalViewPr>
  <p:slideViewPr>
    <p:cSldViewPr>
      <p:cViewPr varScale="1">
        <p:scale>
          <a:sx n="74" d="100"/>
          <a:sy n="74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938E-4797-4E22-9E53-83F8B951C48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F8881-88A1-4D1A-912C-8C041BB43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30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F8881-88A1-4D1A-912C-8C041BB432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43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5" y="245793"/>
            <a:ext cx="1440160" cy="164846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Порядок организации и  проведения конкурса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371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071546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Модель 1: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Региональный чемпионат «</a:t>
            </a:r>
            <a:r>
              <a:rPr lang="ru-RU" dirty="0" err="1" smtClean="0"/>
              <a:t>Абилимпикс</a:t>
            </a:r>
            <a:r>
              <a:rPr lang="ru-RU" dirty="0" smtClean="0"/>
              <a:t>» проводится на основе базовой</a:t>
            </a:r>
            <a:br>
              <a:rPr lang="ru-RU" dirty="0" smtClean="0"/>
            </a:br>
            <a:r>
              <a:rPr lang="ru-RU" dirty="0" smtClean="0"/>
              <a:t>профессиональной образовательной организации (далее БПОО), ресурсного</a:t>
            </a:r>
            <a:br>
              <a:rPr lang="ru-RU" dirty="0" smtClean="0"/>
            </a:br>
            <a:r>
              <a:rPr lang="ru-RU" dirty="0" smtClean="0"/>
              <a:t>учебно-методического центра (далее РУМЦ) или иной образовательной</a:t>
            </a:r>
            <a:br>
              <a:rPr lang="ru-RU" dirty="0" smtClean="0"/>
            </a:br>
            <a:r>
              <a:rPr lang="ru-RU" dirty="0" smtClean="0"/>
              <a:t>организации, где создан и функционирует Региональный центр развития</a:t>
            </a:r>
            <a:br>
              <a:rPr lang="ru-RU" dirty="0" smtClean="0"/>
            </a:br>
            <a:r>
              <a:rPr lang="ru-RU" dirty="0" smtClean="0"/>
              <a:t>движения «</a:t>
            </a:r>
            <a:r>
              <a:rPr lang="ru-RU" dirty="0" err="1" smtClean="0"/>
              <a:t>Абилимпикс</a:t>
            </a:r>
            <a:r>
              <a:rPr lang="ru-RU" dirty="0" smtClean="0"/>
              <a:t>».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49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Модель 2: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Региональный чемпионат «</a:t>
            </a:r>
            <a:r>
              <a:rPr lang="ru-RU" dirty="0" err="1" smtClean="0"/>
              <a:t>Абилимпикс</a:t>
            </a:r>
            <a:r>
              <a:rPr lang="ru-RU" dirty="0" smtClean="0"/>
              <a:t>» проводится на</a:t>
            </a:r>
            <a:br>
              <a:rPr lang="ru-RU" dirty="0" smtClean="0"/>
            </a:br>
            <a:r>
              <a:rPr lang="ru-RU" dirty="0" smtClean="0"/>
              <a:t>распределенных площадках. С этой целью определяется основная площадка</a:t>
            </a:r>
            <a:br>
              <a:rPr lang="ru-RU" dirty="0" smtClean="0"/>
            </a:br>
            <a:r>
              <a:rPr lang="ru-RU" dirty="0" smtClean="0"/>
              <a:t>проведения соревнований, а также вспомогательные площадки для организации соревнований по определенным компетенциям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35769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Модель 3: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Региональный чемпионат «</a:t>
            </a:r>
            <a:r>
              <a:rPr lang="ru-RU" dirty="0" err="1" smtClean="0"/>
              <a:t>Абилимпикс</a:t>
            </a:r>
            <a:r>
              <a:rPr lang="ru-RU" dirty="0" smtClean="0"/>
              <a:t>» проводится на специально</a:t>
            </a:r>
            <a:br>
              <a:rPr lang="ru-RU" dirty="0" smtClean="0"/>
            </a:br>
            <a:r>
              <a:rPr lang="ru-RU" dirty="0" smtClean="0"/>
              <a:t>застроенной и оборудованной для этих целей площадке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0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Из приложения к регламенту выбирается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Модель проведения конкурсов «</a:t>
            </a:r>
            <a:r>
              <a:rPr lang="ru-RU" sz="2400" b="1" dirty="0" err="1" smtClean="0"/>
              <a:t>Абилимпикс</a:t>
            </a:r>
            <a:r>
              <a:rPr lang="ru-RU" sz="2400" b="1" dirty="0" smtClean="0"/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757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34" t="19775" r="8008" b="4785"/>
          <a:stretch>
            <a:fillRect/>
          </a:stretch>
        </p:blipFill>
        <p:spPr bwMode="auto">
          <a:xfrm>
            <a:off x="3214678" y="714356"/>
            <a:ext cx="5814222" cy="45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менее, чем за 2 месяца РЦ направляет в НЦ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000108"/>
            <a:ext cx="32861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ежегодно до 1.03 информирует НЦ о дате проведения РЧ и компетенциях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 2 мес. </a:t>
            </a:r>
            <a:r>
              <a:rPr lang="ru-RU" b="1" dirty="0" err="1" smtClean="0"/>
              <a:t>информ</a:t>
            </a:r>
            <a:r>
              <a:rPr lang="ru-RU" b="1" dirty="0" smtClean="0"/>
              <a:t>. о начале приема заявок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  2 </a:t>
            </a:r>
            <a:r>
              <a:rPr lang="ru-RU" b="1" dirty="0" err="1" smtClean="0"/>
              <a:t>мес</a:t>
            </a:r>
            <a:r>
              <a:rPr lang="ru-RU" b="1" dirty="0" smtClean="0"/>
              <a:t> 30% </a:t>
            </a:r>
            <a:r>
              <a:rPr lang="ru-RU" b="1" dirty="0" err="1" smtClean="0"/>
              <a:t>изм</a:t>
            </a:r>
            <a:r>
              <a:rPr lang="ru-RU" b="1" dirty="0" smtClean="0"/>
              <a:t>. КЗ НЧ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 1 мес. определяет экспертов по </a:t>
            </a:r>
            <a:r>
              <a:rPr lang="ru-RU" b="1" dirty="0" err="1" smtClean="0"/>
              <a:t>комп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не позднее 5 дней по окончании РЧ </a:t>
            </a:r>
            <a:r>
              <a:rPr lang="ru-RU" b="1" dirty="0" err="1" smtClean="0"/>
              <a:t>предост</a:t>
            </a:r>
            <a:r>
              <a:rPr lang="ru-RU" b="1" dirty="0" smtClean="0"/>
              <a:t>. в НЦ  полную </a:t>
            </a:r>
            <a:r>
              <a:rPr lang="ru-RU" b="1" dirty="0" err="1" smtClean="0"/>
              <a:t>информ</a:t>
            </a:r>
            <a:r>
              <a:rPr lang="ru-RU" b="1" dirty="0" smtClean="0"/>
              <a:t>. в соотв. с регламентом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ежеквартально  предоставляет в НЦ </a:t>
            </a:r>
            <a:r>
              <a:rPr lang="ru-RU" b="1" dirty="0" err="1" smtClean="0"/>
              <a:t>инф</a:t>
            </a:r>
            <a:r>
              <a:rPr lang="ru-RU" b="1" dirty="0" smtClean="0"/>
              <a:t>. о трудоустройстве </a:t>
            </a:r>
            <a:r>
              <a:rPr lang="ru-RU" b="1" dirty="0" err="1" smtClean="0"/>
              <a:t>участн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 1 мес. до НЧ подает заявку на участие субъекта РФ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7993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регистрации участники обязательно прилагают к заявке электронные копии документов, подтверждающими статус инвалида и ЛОВЗ</a:t>
            </a:r>
            <a:endParaRPr lang="ru-RU" sz="2800" dirty="0"/>
          </a:p>
        </p:txBody>
      </p:sp>
      <p:pic>
        <p:nvPicPr>
          <p:cNvPr id="12290" name="Picture 2" descr="D:\Работа\Конкурс\Абилимпикс\Абилимпикс 2019\Справки\Яннуров.jpeg"/>
          <p:cNvPicPr>
            <a:picLocks noChangeAspect="1" noChangeArrowheads="1"/>
          </p:cNvPicPr>
          <p:nvPr/>
        </p:nvPicPr>
        <p:blipFill>
          <a:blip r:embed="rId2" cstate="print"/>
          <a:srcRect l="21323" r="9853" b="62500"/>
          <a:stretch>
            <a:fillRect/>
          </a:stretch>
        </p:blipFill>
        <p:spPr bwMode="auto">
          <a:xfrm>
            <a:off x="1428728" y="2500306"/>
            <a:ext cx="5357850" cy="401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428604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 участники и эксперты должны быть зарегистрированы на портале </a:t>
            </a:r>
            <a:r>
              <a:rPr lang="en-US" sz="2800" dirty="0" smtClean="0"/>
              <a:t>abilimpicspro.ru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Оформляется протокол распределения ролей: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Заместитель главного эксперта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Эксперт по технике безопасности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Эксперт времени</a:t>
            </a:r>
          </a:p>
          <a:p>
            <a:endParaRPr lang="ru-RU" sz="2800" dirty="0" smtClean="0"/>
          </a:p>
          <a:p>
            <a:r>
              <a:rPr lang="ru-RU" sz="2800" dirty="0" smtClean="0"/>
              <a:t>Технический эксперт отвечает за работу оборудования, назначается региональным и национальным центром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Документы, которые оформляет главный эксперт на конкурсной площадке и передает организаторам конкурса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Абилимпикс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 завершения соревнований: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регистрации участников и экспертов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ознакомления участников с конкурсной документацией, оборудованием и рабочими местами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ознакомления экспертов с измененным конкурсным заданием и критериями оценки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инструктажа работы на оборудовании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ОТ и ТБ участников и экспертов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о жеребьевке по распределению конкурсных мест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согласие с обработкой персональных данных участников и экспертов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распределения ролей экспертов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об ознакомлении экспертов с ведомостями оценок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итоговый протокол заседания жюри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регистрации несчастных случаев на конкурсной площадке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регистрации перерывов на конкурсной  площадке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оценочные листы по компетенции на участников;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снятия эксперта (подписывается всеми экспертами) (в произвольной форме) – при необходимости;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снятия участника (подписывается всеми экспертами), при этом производится оценка проделанной работы, выставляются баллы (в произвольной форме) – при необходимости;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6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о любом изменении (в произвольной форме) – при необходимости.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214290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Региональный чемпионат считается состоявшимся, если число компетенций не менее 10, число участников в каждой не менее 5</a:t>
            </a:r>
          </a:p>
          <a:p>
            <a:endParaRPr lang="ru-RU" sz="2800" dirty="0" smtClean="0"/>
          </a:p>
          <a:p>
            <a:r>
              <a:rPr lang="ru-RU" sz="2800" dirty="0" smtClean="0"/>
              <a:t>Сопровождение конкурсов:</a:t>
            </a:r>
          </a:p>
          <a:p>
            <a:r>
              <a:rPr lang="ru-RU" sz="2800" dirty="0" smtClean="0"/>
              <a:t>Волонтеры –из числа людей пенсионного возраста, людей с инвалидностью, молодежи, работающих граждан.</a:t>
            </a:r>
          </a:p>
          <a:p>
            <a:endParaRPr lang="ru-RU" sz="2800" dirty="0" smtClean="0"/>
          </a:p>
          <a:p>
            <a:r>
              <a:rPr lang="ru-RU" sz="2800" dirty="0" smtClean="0"/>
              <a:t>Некоторые участники конкурса имеют сопровождающих, которые во время проведения соревнований не имеют права находиться на площадке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Субъекты РФ могут подать заявку по установленному образцу на включение компетенции в число презентационных при условии проведения соревнования по данной компетенции в регионе</a:t>
            </a:r>
            <a:endParaRPr lang="ru-RU" sz="28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 l="14648" t="25635" r="6250" b="32476"/>
          <a:stretch>
            <a:fillRect/>
          </a:stretch>
        </p:blipFill>
        <p:spPr bwMode="auto">
          <a:xfrm>
            <a:off x="642910" y="2928934"/>
            <a:ext cx="79253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Перевод в основную компетенцию:</a:t>
            </a:r>
          </a:p>
          <a:p>
            <a:r>
              <a:rPr lang="ru-RU" sz="2800" dirty="0" smtClean="0"/>
              <a:t>на рассмотрение в организационный комитет заявка передается при соблюдении следующих условий:</a:t>
            </a:r>
          </a:p>
          <a:p>
            <a:r>
              <a:rPr lang="ru-RU" sz="2800" dirty="0" smtClean="0"/>
              <a:t>Проведение на региональном уровне при соблюдении регламента</a:t>
            </a:r>
          </a:p>
          <a:p>
            <a:r>
              <a:rPr lang="ru-RU" sz="2800" dirty="0" smtClean="0"/>
              <a:t>Успешная презентация компетенции с участием не менее 5 человек при проведении национального чемпионата</a:t>
            </a:r>
          </a:p>
          <a:p>
            <a:r>
              <a:rPr lang="ru-RU" sz="2800" dirty="0" smtClean="0"/>
              <a:t>Решение не менее 10 регионов о проведении соревнований по данной компетенции в следующем году после презентации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34" t="19888" r="19695" b="13819"/>
          <a:stretch>
            <a:fillRect/>
          </a:stretch>
        </p:blipFill>
        <p:spPr bwMode="auto">
          <a:xfrm>
            <a:off x="1195703" y="285728"/>
            <a:ext cx="641578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7993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 l="26953" t="21240" r="28515" b="11377"/>
          <a:stretch>
            <a:fillRect/>
          </a:stretch>
        </p:blipFill>
        <p:spPr bwMode="auto">
          <a:xfrm>
            <a:off x="2000232" y="0"/>
            <a:ext cx="566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203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Субъект РФ издает Приказ министерства образования и науки 01/800 от  07.03.2019 г.</a:t>
            </a:r>
          </a:p>
          <a:p>
            <a:r>
              <a:rPr lang="ru-RU" sz="2800" dirty="0" smtClean="0"/>
              <a:t>Утвердить:</a:t>
            </a:r>
          </a:p>
          <a:p>
            <a:r>
              <a:rPr lang="ru-RU" sz="2800" dirty="0" smtClean="0"/>
              <a:t>1. Перечень компетенци1 (Приложение 1) </a:t>
            </a:r>
          </a:p>
          <a:p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7539" t="17578" r="25000" b="33349"/>
          <a:stretch>
            <a:fillRect/>
          </a:stretch>
        </p:blipFill>
        <p:spPr bwMode="auto">
          <a:xfrm>
            <a:off x="1500166" y="2071678"/>
            <a:ext cx="578644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Состав организационного комитета (Пр. 2)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539" t="30762" r="22070" b="20898"/>
          <a:stretch>
            <a:fillRect/>
          </a:stretch>
        </p:blipFill>
        <p:spPr bwMode="auto">
          <a:xfrm>
            <a:off x="1071538" y="928670"/>
            <a:ext cx="716761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489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Состав главных региональных экспертов (пр. 3)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67" t="28565" r="22070" b="23828"/>
          <a:stretch>
            <a:fillRect/>
          </a:stretch>
        </p:blipFill>
        <p:spPr bwMode="auto">
          <a:xfrm>
            <a:off x="0" y="1071546"/>
            <a:ext cx="72537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58082" y="1357298"/>
            <a:ext cx="157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2 мес. До начала утв. </a:t>
            </a:r>
            <a:r>
              <a:rPr lang="ru-RU" b="1" dirty="0" err="1" smtClean="0"/>
              <a:t>Координац.Советом</a:t>
            </a:r>
            <a:r>
              <a:rPr lang="ru-RU" b="1" dirty="0" smtClean="0"/>
              <a:t> работодателей субъекта РФ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Список ОУ, обеспечивающих организацию и проведение чемпионата (пр. 4)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953" t="27832" r="22070" b="16503"/>
          <a:stretch>
            <a:fillRect/>
          </a:stretch>
        </p:blipFill>
        <p:spPr bwMode="auto">
          <a:xfrm>
            <a:off x="1643042" y="1428736"/>
            <a:ext cx="621510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697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5. План подготовки и проведения (пр. 5)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953" t="19043" r="23828" b="23095"/>
          <a:stretch>
            <a:fillRect/>
          </a:stretch>
        </p:blipFill>
        <p:spPr bwMode="auto">
          <a:xfrm>
            <a:off x="1500166" y="1000108"/>
            <a:ext cx="600079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026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Подготовка конкурсных площадок</a:t>
            </a:r>
            <a:endParaRPr lang="ru-RU" sz="2800" dirty="0"/>
          </a:p>
        </p:txBody>
      </p:sp>
      <p:pic>
        <p:nvPicPr>
          <p:cNvPr id="3" name="Picture 3" descr="D:\Работа\Конкурс\Абилимпикс\Абилимпикс 2017\10.10.17 Абилимпикс\План.bmp"/>
          <p:cNvPicPr>
            <a:picLocks noChangeAspect="1" noChangeArrowheads="1"/>
          </p:cNvPicPr>
          <p:nvPr/>
        </p:nvPicPr>
        <p:blipFill>
          <a:blip r:embed="rId2"/>
          <a:srcRect l="10526" t="4969" r="3509" b="22981"/>
          <a:stretch>
            <a:fillRect/>
          </a:stretch>
        </p:blipFill>
        <p:spPr bwMode="auto">
          <a:xfrm>
            <a:off x="0" y="857233"/>
            <a:ext cx="3922931" cy="4643470"/>
          </a:xfrm>
          <a:prstGeom prst="rect">
            <a:avLst/>
          </a:prstGeom>
          <a:noFill/>
        </p:spPr>
      </p:pic>
      <p:pic>
        <p:nvPicPr>
          <p:cNvPr id="11266" name="Picture 2" descr="D:\Работа\Конкурс\Абилимпикс\Абилимпикс 2018\022 - абилимпикс 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939" y="1785926"/>
            <a:ext cx="513711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Обеспечить материально-техническое оснащение площадки в соответствии с инфраструктурным листом 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t="23437" b="8447"/>
          <a:stretch>
            <a:fillRect/>
          </a:stretch>
        </p:blipFill>
        <p:spPr bwMode="auto">
          <a:xfrm>
            <a:off x="98366" y="1714488"/>
            <a:ext cx="904563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2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Конкурсное задание обязательно согласовывается с работодателем</a:t>
            </a:r>
            <a:endParaRPr lang="ru-RU" sz="2800" dirty="0"/>
          </a:p>
        </p:txBody>
      </p:sp>
      <p:pic>
        <p:nvPicPr>
          <p:cNvPr id="9219" name="Picture 3" descr="D:\Работа\Конкурс\Абилимпикс\Абилимпикс 2017\ТЗ Абилимпик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790385"/>
            <a:ext cx="4357718" cy="580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559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Порядок организации и  проведения конкурса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с инвалидами, имеющими нарушения слуха</dc:title>
  <dc:creator>Dmitry Alekseevskikh</dc:creator>
  <cp:lastModifiedBy>Администратор</cp:lastModifiedBy>
  <cp:revision>80</cp:revision>
  <dcterms:created xsi:type="dcterms:W3CDTF">2016-09-12T09:47:37Z</dcterms:created>
  <dcterms:modified xsi:type="dcterms:W3CDTF">2019-04-10T13:32:32Z</dcterms:modified>
</cp:coreProperties>
</file>